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73" r:id="rId4"/>
    <p:sldId id="260" r:id="rId5"/>
    <p:sldId id="272" r:id="rId6"/>
    <p:sldId id="282" r:id="rId7"/>
    <p:sldId id="284" r:id="rId8"/>
    <p:sldId id="285" r:id="rId9"/>
    <p:sldId id="283" r:id="rId10"/>
    <p:sldId id="275" r:id="rId11"/>
    <p:sldId id="277" r:id="rId12"/>
    <p:sldId id="278" r:id="rId13"/>
    <p:sldId id="279" r:id="rId14"/>
    <p:sldId id="28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78695"/>
  </p:normalViewPr>
  <p:slideViewPr>
    <p:cSldViewPr snapToGrid="0" snapToObjects="1">
      <p:cViewPr varScale="1">
        <p:scale>
          <a:sx n="102" d="100"/>
          <a:sy n="102" d="100"/>
        </p:scale>
        <p:origin x="145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211A7C-639E-8149-8AEB-C41AD01FBCE5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04908A-324B-134B-8AD3-2F72B84A1B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10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baseline="0" dirty="0" smtClean="0"/>
              <a:t> This analysis studies the occurrences of assaults, murders, and rapes per 100,000 citizens as well as the proportion of citizens living in urban areas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7146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LDA and QDA require that the predictors follow a multivariate normal distribution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380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These</a:t>
            </a:r>
            <a:r>
              <a:rPr lang="en-US" baseline="0" dirty="0" smtClean="0"/>
              <a:t> are the histograms of the centered and scaled variables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While every variable is marginally normally distributed, it is possible that they do not follow a multivariate normal distribution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 significance test could be performed to check for multivariate normality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652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-Based</a:t>
            </a:r>
            <a:r>
              <a:rPr lang="en-US" baseline="0" dirty="0" smtClean="0"/>
              <a:t> on the correlation plots, there is almost no evidence of multi-collinearity</a:t>
            </a:r>
          </a:p>
          <a:p>
            <a:r>
              <a:rPr lang="en-US" baseline="0" dirty="0" smtClean="0"/>
              <a:t>- All two way interactions were fit initially and it was discovered that Lag1*Lag5 is a significant predictor of stock market direction. It was not, however, included in the final model nor was it included in any of the best performing LR, LDA, and QDA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947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-The</a:t>
            </a:r>
            <a:r>
              <a:rPr lang="en-US" baseline="0" dirty="0" smtClean="0"/>
              <a:t> other variables are not necessarily insignificant, they just were not included in the final KNN model</a:t>
            </a:r>
          </a:p>
          <a:p>
            <a:r>
              <a:rPr lang="en-US" baseline="0" dirty="0" smtClean="0"/>
              <a:t>-Volume appeared in every model, while Lag5 appeared in all models except for QDA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232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A</a:t>
            </a:r>
            <a:r>
              <a:rPr lang="en-US" baseline="0" dirty="0" smtClean="0"/>
              <a:t> test for multivariate normality could help determine if LDA or QDA are appropriate models to fit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inclusion of additional interaction terms could help improve accuracy but would impact interpretability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 more granular search over the tuning parameters could lead to better predictive results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Simulation analyses could help take in to account both the positive and negative predictions for each model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805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Principal Component</a:t>
            </a:r>
            <a:r>
              <a:rPr lang="en-US" baseline="0" dirty="0" smtClean="0"/>
              <a:t> Analysis is an unsupervised machine learning technique, meaning that there is no dependent variable to analyze 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Principal Components can help to shrink the feature space of a given problem to a manageable size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733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Principal Components Analysis enables the analyst to summarize a large number of variables into a more manageable set of variables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Since there are 4 variables, there are 4 choose 2 = 6 pairs of variables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variables murder, assault, and rape all appear to be correlated with each other, while </a:t>
            </a:r>
            <a:r>
              <a:rPr lang="en-US" baseline="0" dirty="0" err="1" smtClean="0"/>
              <a:t>UrbanPop</a:t>
            </a:r>
            <a:r>
              <a:rPr lang="en-US" baseline="0" dirty="0" smtClean="0"/>
              <a:t> is less correlated with the other variables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17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en-US" dirty="0" smtClean="0"/>
              <a:t>As can be seen from</a:t>
            </a:r>
            <a:r>
              <a:rPr lang="en-US" baseline="0" dirty="0" smtClean="0"/>
              <a:t> the plot, the variables are on much different scales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Assault is on a much larger scale than both rape and murder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err="1" smtClean="0"/>
              <a:t>UrbanPop</a:t>
            </a:r>
            <a:r>
              <a:rPr lang="en-US" baseline="0" dirty="0" smtClean="0"/>
              <a:t> measures a percentage from 0 to 100, which is naturally on a different scale than the per capita crime occurrences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02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Examining the scree plot, which is the left plot, we see that the elbow occurs at 2 principal components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Examining the right plot, we see that two principal components account for approximately 85% of the total variation</a:t>
            </a:r>
            <a:endParaRPr lang="is-I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626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Examining the biplot, we see that Rape, Assult, and Murder dominante the first principal component (along the x axis). This is likely because the three variables are correlated.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The second principal component is dominated by the UrbanPop variable, which is less correlated to the remaining three variables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The first principal component can be considered as a general “crime” variable while the second princpal component can be considered as an Urban Population variable </a:t>
            </a:r>
          </a:p>
          <a:p>
            <a:pPr marL="628650" lvl="1" indent="-171450">
              <a:buFont typeface="Arial" charset="0"/>
              <a:buChar char="•"/>
            </a:pPr>
            <a:endParaRPr lang="is-I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333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The first principal component columns shows that Murder, Assault, and Rape all have similar loadings, while UrbanPop is different from the other variables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The second principal component shows that UrbanPop has a much larger absolute loading than the other variables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The third and forth principal components do not contain much information regarding the variation in the data, as together they account for less than 14% of the total variation in the data </a:t>
            </a:r>
          </a:p>
          <a:p>
            <a:pPr marL="628650" lvl="1" indent="-171450">
              <a:buFont typeface="Arial" charset="0"/>
              <a:buChar char="•"/>
            </a:pPr>
            <a:endParaRPr lang="is-I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3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The first principal component columns shows that Murder, Assault, and Rape all have similar loadings, while UrbanPop is different from the other variables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The second principal component shows that UrbanPop has a much larger absolute loading than the other variables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The third and forth principal components do not contain much information regarding the variation in the data, as together they account for less than 14% of the total variation in the data </a:t>
            </a:r>
          </a:p>
          <a:p>
            <a:pPr marL="628650" lvl="1" indent="-171450">
              <a:buFont typeface="Arial" charset="0"/>
              <a:buChar char="•"/>
            </a:pPr>
            <a:endParaRPr lang="is-I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795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endParaRPr lang="is-I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741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34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229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73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412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72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32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329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08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804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732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226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A78D0-928A-634F-ABF2-D3FC94F87C6B}" type="datetimeFigureOut">
              <a:rPr lang="en-US" smtClean="0"/>
              <a:t>3/22/17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059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USA Arrests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8872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Analyzing Crime Data in the United States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0" y="5277239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David Russo</a:t>
            </a:r>
          </a:p>
        </p:txBody>
      </p:sp>
    </p:spTree>
    <p:extLst>
      <p:ext uri="{BB962C8B-B14F-4D97-AF65-F5344CB8AC3E}">
        <p14:creationId xmlns:p14="http://schemas.microsoft.com/office/powerpoint/2010/main" val="94229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Error analysis with non-linear models is often difficult to do</a:t>
            </a:r>
          </a:p>
          <a:p>
            <a:r>
              <a:rPr lang="en-US" dirty="0" smtClean="0"/>
              <a:t>Transformations and interactions could be considered to improve predictive accuracy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01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Analysis: Transformations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30967" y="1600200"/>
            <a:ext cx="5282065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69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Analysis: Interactions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30967" y="1600200"/>
            <a:ext cx="5282065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Actionable Information and 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Among logistic regression, LDA, QDA, and KNN, KNN has the highest accuracy when predicting stock market direction</a:t>
            </a:r>
          </a:p>
          <a:p>
            <a:r>
              <a:rPr lang="en-US" dirty="0" smtClean="0"/>
              <a:t>The most important variables in predicting future stock market directions are Lag5 and volume</a:t>
            </a:r>
          </a:p>
          <a:p>
            <a:r>
              <a:rPr lang="en-US" dirty="0" smtClean="0"/>
              <a:t>KNN is most accurate when predicting that the market will go up, so a potential strategy would be to invest when KNN predicts that the market goes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554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 statistical test to see if the predictors followed a multivariate normal distribution</a:t>
            </a:r>
          </a:p>
          <a:p>
            <a:r>
              <a:rPr lang="en-US" dirty="0" smtClean="0"/>
              <a:t>Fitting all three way interactions in addition to the 2 way interactions</a:t>
            </a:r>
          </a:p>
          <a:p>
            <a:r>
              <a:rPr lang="en-US" dirty="0" smtClean="0"/>
              <a:t>A more granular search grid of classification cut-offs for LR, LDA, and QDA, as well as K values for KNN</a:t>
            </a:r>
          </a:p>
          <a:p>
            <a:r>
              <a:rPr lang="en-US" dirty="0" smtClean="0"/>
              <a:t>Simulation analyses to determine which model would lead to the highest returns over a given period of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843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Summarize the four crime variables into a potentially smaller amount of principal components that explain most of the variation in the data</a:t>
            </a:r>
          </a:p>
          <a:p>
            <a:r>
              <a:rPr lang="en-US" dirty="0" smtClean="0"/>
              <a:t>Results can help identify the sources of variation in the data and can potentially be used in future analyses such as regression or clustering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51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Analytic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1318"/>
            <a:ext cx="8229600" cy="4525963"/>
          </a:xfrm>
        </p:spPr>
        <p:txBody>
          <a:bodyPr/>
          <a:lstStyle/>
          <a:p>
            <a:r>
              <a:rPr lang="en-US" dirty="0" smtClean="0"/>
              <a:t>Since there are 4 variables, there are 6 unique pairs of variables to consider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395" y="2241400"/>
            <a:ext cx="6077210" cy="430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998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Analytic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2102"/>
            <a:ext cx="8229600" cy="1518780"/>
          </a:xfrm>
        </p:spPr>
        <p:txBody>
          <a:bodyPr>
            <a:normAutofit fontScale="85000" lnSpcReduction="10000"/>
          </a:bodyPr>
          <a:lstStyle/>
          <a:p>
            <a:pPr marL="342900" lvl="1" indent="-342900">
              <a:buFont typeface="Arial"/>
              <a:buChar char="•"/>
            </a:pPr>
            <a:r>
              <a:rPr lang="en-US" dirty="0" smtClean="0"/>
              <a:t>The data were centered and scaled prior to the Principal Components Analysis to remove the impact of different scales </a:t>
            </a:r>
          </a:p>
          <a:p>
            <a:pPr marL="742950" lvl="2" indent="-342900"/>
            <a:r>
              <a:rPr lang="en-US" dirty="0" smtClean="0"/>
              <a:t>Assault </a:t>
            </a:r>
            <a:r>
              <a:rPr lang="en-US" dirty="0"/>
              <a:t>is on a much different scale than the rest of the variables (as seen in the unscaled summary below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8763750"/>
              </p:ext>
            </p:extLst>
          </p:nvPr>
        </p:nvGraphicFramePr>
        <p:xfrm>
          <a:off x="782877" y="2918564"/>
          <a:ext cx="7578245" cy="2943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5649"/>
                <a:gridCol w="1515649"/>
                <a:gridCol w="1515649"/>
                <a:gridCol w="1515649"/>
                <a:gridCol w="1515649"/>
              </a:tblGrid>
              <a:tr h="100178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Statistic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Murder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Assault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ysClr val="windowText" lastClr="000000"/>
                          </a:solidFill>
                        </a:rPr>
                        <a:t>UrbanPop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Rape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Mean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7.79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170.76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65.54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21.23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Variance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18.97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6945.17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209.52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87.73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08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1249"/>
            <a:ext cx="8229600" cy="41805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dirty="0" smtClean="0"/>
              <a:t>Scree Plot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107"/>
            <a:ext cx="8229600" cy="5257800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306709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7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87093"/>
            <a:ext cx="8229600" cy="6648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dirty="0" smtClean="0"/>
              <a:t>Bi-Plot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107"/>
            <a:ext cx="8229600" cy="5257800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163007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7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87093"/>
            <a:ext cx="8229600" cy="6648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dirty="0" smtClean="0"/>
              <a:t>Principal Component Loadings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107"/>
            <a:ext cx="8229600" cy="5257800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67008"/>
              </p:ext>
            </p:extLst>
          </p:nvPr>
        </p:nvGraphicFramePr>
        <p:xfrm>
          <a:off x="782877" y="1446455"/>
          <a:ext cx="7578245" cy="4885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5649"/>
                <a:gridCol w="1515649"/>
                <a:gridCol w="1515649"/>
                <a:gridCol w="1515649"/>
                <a:gridCol w="1515649"/>
              </a:tblGrid>
              <a:tr h="1001780"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PC1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PC2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PC3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PC4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Murder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-0.5359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0.4182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-0.3412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0.6492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Assault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-0.5832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0.1880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-0.2681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-0.7434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ysClr val="windowText" lastClr="000000"/>
                          </a:solidFill>
                        </a:rPr>
                        <a:t>UrbanPop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-0.2787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-0.8728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-0.3780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0.1339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Rape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-0.5434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-0.1673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0.8178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0.0890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2677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87093"/>
            <a:ext cx="8229600" cy="6648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dirty="0" smtClean="0"/>
              <a:t>Principal Component Scores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107"/>
            <a:ext cx="8229600" cy="5257800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00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87093"/>
            <a:ext cx="8229600" cy="6648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dirty="0" smtClean="0"/>
              <a:t>Overall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107"/>
            <a:ext cx="8229600" cy="5257800"/>
          </a:xfrm>
        </p:spPr>
        <p:txBody>
          <a:bodyPr>
            <a:normAutofit/>
          </a:bodyPr>
          <a:lstStyle/>
          <a:p>
            <a:pPr marL="514350" marR="0" lvl="1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Two principal components explain 86.7% of the variation in the data</a:t>
            </a:r>
          </a:p>
          <a:p>
            <a:pPr marL="914400" lvl="2" indent="-514350" defTabSz="91440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The first principal component is dominated by the crime variables of rape, murder, and assault </a:t>
            </a:r>
          </a:p>
          <a:p>
            <a:pPr marL="914400" lvl="2" indent="-514350" defTabSz="91440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The second principal component is dominated by the urban population variable, which describes the percentage of people living in urban populations</a:t>
            </a:r>
          </a:p>
          <a:p>
            <a:pPr marL="514350" marR="0" lvl="1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The first principal component represents crime, while the second principal component represents the percentage of people living in urban populations </a:t>
            </a:r>
          </a:p>
          <a:p>
            <a:pPr marL="514350" marR="0" lvl="1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304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2812</TotalTime>
  <Words>1091</Words>
  <Application>Microsoft Macintosh PowerPoint</Application>
  <PresentationFormat>On-screen Show (4:3)</PresentationFormat>
  <Paragraphs>123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Arial</vt:lpstr>
      <vt:lpstr>Office Theme</vt:lpstr>
      <vt:lpstr>USA Arrests Analysis</vt:lpstr>
      <vt:lpstr>Project Purpose</vt:lpstr>
      <vt:lpstr>Analytic Approach</vt:lpstr>
      <vt:lpstr>Analytic Approach</vt:lpstr>
      <vt:lpstr>Results Scree Plot </vt:lpstr>
      <vt:lpstr>Results Bi-Plot </vt:lpstr>
      <vt:lpstr>Results Principal Component Loadings </vt:lpstr>
      <vt:lpstr>Results Principal Component Scores </vt:lpstr>
      <vt:lpstr>Results Overall </vt:lpstr>
      <vt:lpstr>Error Analysis</vt:lpstr>
      <vt:lpstr>Error Analysis: Transformations</vt:lpstr>
      <vt:lpstr>Error Analysis: Interactions</vt:lpstr>
      <vt:lpstr>Actionable Information and Insights</vt:lpstr>
      <vt:lpstr>Future Work</vt:lpstr>
    </vt:vector>
  </TitlesOfParts>
  <Company>Carnegie Mellon University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Analytic Project Title</dc:title>
  <dc:creator>Ravi Starzl</dc:creator>
  <cp:lastModifiedBy>David Russo</cp:lastModifiedBy>
  <cp:revision>432</cp:revision>
  <dcterms:created xsi:type="dcterms:W3CDTF">2015-10-13T14:29:04Z</dcterms:created>
  <dcterms:modified xsi:type="dcterms:W3CDTF">2017-03-23T04:33:26Z</dcterms:modified>
</cp:coreProperties>
</file>

<file path=docProps/thumbnail.jpeg>
</file>